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60" r:id="rId2"/>
    <p:sldId id="262" r:id="rId3"/>
    <p:sldId id="258" r:id="rId4"/>
    <p:sldId id="259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2785D-D786-4F83-A5A8-3D92D7E68E4A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CB02-FD58-40C3-B850-EF75CEF4C8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3FE56-CED1-4E5D-9C80-448A563679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CB02-FD58-40C3-B850-EF75CEF4C8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smtClean="0"/>
              <a:t>CHILDHOOD AND GROWING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6576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UNIT-2 </a:t>
            </a:r>
          </a:p>
          <a:p>
            <a:r>
              <a:rPr lang="en-US" sz="12800" dirty="0" smtClean="0"/>
              <a:t>LEARNERS WITH INTELLECTUAL DEFICIENCY  OR MENTALLY RETARDED CHILDREN</a:t>
            </a:r>
          </a:p>
          <a:p>
            <a:endParaRPr lang="en-US" sz="12800" dirty="0" smtClean="0"/>
          </a:p>
          <a:p>
            <a:r>
              <a:rPr lang="en-US" sz="12800" dirty="0" smtClean="0"/>
              <a:t>(</a:t>
            </a:r>
            <a:r>
              <a:rPr lang="en-US" sz="12800" i="1" dirty="0" smtClean="0"/>
              <a:t>Reference Book: Childhood and Growing Up</a:t>
            </a:r>
          </a:p>
          <a:p>
            <a:r>
              <a:rPr lang="en-US" sz="12800" i="1" dirty="0" smtClean="0"/>
              <a:t>By Dr. S.K.Mangal and Dr. ( Mrs.) </a:t>
            </a:r>
            <a:r>
              <a:rPr lang="en-US" sz="12800" i="1" dirty="0" err="1" smtClean="0"/>
              <a:t>Uma</a:t>
            </a:r>
            <a:r>
              <a:rPr lang="en-US" sz="12800" i="1" dirty="0" smtClean="0"/>
              <a:t> </a:t>
            </a:r>
            <a:r>
              <a:rPr lang="en-US" sz="12800" i="1" dirty="0" err="1" smtClean="0"/>
              <a:t>Mangal</a:t>
            </a:r>
            <a:r>
              <a:rPr lang="en-US" sz="12800" i="1" dirty="0" smtClean="0"/>
              <a:t>)</a:t>
            </a:r>
          </a:p>
          <a:p>
            <a:endParaRPr lang="en-US" sz="1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990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/>
              <a:t>CHILDHOOD AND GROWING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6751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9600" dirty="0" smtClean="0"/>
              <a:t>UNIT-2 </a:t>
            </a:r>
          </a:p>
          <a:p>
            <a:pPr algn="just">
              <a:buNone/>
            </a:pPr>
            <a:r>
              <a:rPr lang="en-US" sz="9600" dirty="0" smtClean="0"/>
              <a:t>LEARNERS WITH INTELLECTUAL DEFICIENY OR </a:t>
            </a:r>
          </a:p>
          <a:p>
            <a:pPr algn="just">
              <a:buNone/>
            </a:pPr>
            <a:r>
              <a:rPr lang="en-US" sz="9600" dirty="0" smtClean="0"/>
              <a:t>MENTALLY RETARDED CHILDREN  </a:t>
            </a:r>
          </a:p>
          <a:p>
            <a:pPr algn="just">
              <a:buNone/>
            </a:pPr>
            <a:r>
              <a:rPr lang="en-US" sz="9600" dirty="0" smtClean="0"/>
              <a:t>Lecture-2</a:t>
            </a:r>
          </a:p>
          <a:p>
            <a:endParaRPr lang="en-US" sz="7000" dirty="0" smtClean="0"/>
          </a:p>
          <a:p>
            <a:pPr algn="r">
              <a:buNone/>
            </a:pPr>
            <a:r>
              <a:rPr lang="en-US" sz="7000" dirty="0" smtClean="0"/>
              <a:t>PRESENTED BY:</a:t>
            </a:r>
          </a:p>
          <a:p>
            <a:pPr algn="r">
              <a:buNone/>
            </a:pPr>
            <a:r>
              <a:rPr lang="en-US" sz="7000" dirty="0" smtClean="0"/>
              <a:t>Dr. MAHASHEVTA</a:t>
            </a:r>
            <a:br>
              <a:rPr lang="en-US" sz="7000" dirty="0" smtClean="0"/>
            </a:br>
            <a:r>
              <a:rPr lang="en-US" sz="7000" dirty="0" smtClean="0"/>
              <a:t>GAUR BRAHMAN COLLEGE OF EDUCATION, ROHTAK</a:t>
            </a:r>
          </a:p>
          <a:p>
            <a:endParaRPr lang="en-US" sz="7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Mild Retardation: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Standford</a:t>
            </a:r>
            <a:r>
              <a:rPr lang="en-US" dirty="0" smtClean="0"/>
              <a:t> </a:t>
            </a:r>
            <a:r>
              <a:rPr lang="en-US" dirty="0" err="1" smtClean="0"/>
              <a:t>Binet</a:t>
            </a:r>
            <a:r>
              <a:rPr lang="en-US" dirty="0" smtClean="0"/>
              <a:t>  I.Q. Level (52-67)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Wechsler Scales </a:t>
            </a:r>
            <a:r>
              <a:rPr lang="en-US" dirty="0" err="1" smtClean="0"/>
              <a:t>i.Q</a:t>
            </a:r>
            <a:r>
              <a:rPr lang="en-US" dirty="0" smtClean="0"/>
              <a:t>. Level (55-69)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adult life, these individuals attain intellectual levels comparable to that of the average ten years old child. Social adjustment may be compared with that of adolescent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Show </a:t>
            </a:r>
            <a:r>
              <a:rPr lang="en-US" dirty="0" smtClean="0"/>
              <a:t>signs of delayed development.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Exhibit immature </a:t>
            </a:r>
            <a:r>
              <a:rPr lang="en-US" dirty="0" err="1" smtClean="0"/>
              <a:t>behaviours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Have poor control over their impulses.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Mild Retardation 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Lack in Judgment.</a:t>
            </a:r>
          </a:p>
          <a:p>
            <a:r>
              <a:rPr lang="en-US" dirty="0" smtClean="0"/>
              <a:t>Fail to anticipate the consequences of their actions.</a:t>
            </a:r>
          </a:p>
          <a:p>
            <a:r>
              <a:rPr lang="en-US" dirty="0" smtClean="0"/>
              <a:t>Unpredictable sexual </a:t>
            </a:r>
            <a:r>
              <a:rPr lang="en-US" dirty="0" err="1" smtClean="0"/>
              <a:t>behaviour</a:t>
            </a:r>
            <a:r>
              <a:rPr lang="en-US" dirty="0" smtClean="0"/>
              <a:t> and adjustment.</a:t>
            </a:r>
          </a:p>
          <a:p>
            <a:r>
              <a:rPr lang="en-US" dirty="0" smtClean="0"/>
              <a:t>Generally do not show any organic pathology and require little supervision.</a:t>
            </a:r>
          </a:p>
          <a:p>
            <a:r>
              <a:rPr lang="en-US" dirty="0" smtClean="0"/>
              <a:t>Considered to be educable. With early diagnosis, parental assistance, and aid of special classes, they can be expected to reach a reasonable degree of educational achievement  and to make an adequate social and economic adjustment in community.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Approximately 85% of the retarded belong to this Category.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/>
              <a:t>Moderate Mental Retardation: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/>
              <a:t>Standford</a:t>
            </a:r>
            <a:r>
              <a:rPr lang="en-US" dirty="0" smtClean="0"/>
              <a:t> </a:t>
            </a:r>
            <a:r>
              <a:rPr lang="en-US" dirty="0" err="1" smtClean="0"/>
              <a:t>Binet</a:t>
            </a:r>
            <a:r>
              <a:rPr lang="en-US" dirty="0" smtClean="0"/>
              <a:t>  I.Q. Level (36-51).</a:t>
            </a:r>
          </a:p>
          <a:p>
            <a:r>
              <a:rPr lang="en-US" dirty="0" smtClean="0"/>
              <a:t>Wechsler Scales </a:t>
            </a:r>
            <a:r>
              <a:rPr lang="en-US" dirty="0" err="1" smtClean="0"/>
              <a:t>i.Q</a:t>
            </a:r>
            <a:r>
              <a:rPr lang="en-US" dirty="0" smtClean="0"/>
              <a:t>. Level (40-54)’</a:t>
            </a:r>
          </a:p>
          <a:p>
            <a:r>
              <a:rPr lang="en-US" dirty="0" smtClean="0"/>
              <a:t>In adult life, these individuals attain intellectual levels comparable to that of the average six years old child.</a:t>
            </a:r>
          </a:p>
          <a:p>
            <a:r>
              <a:rPr lang="en-US" dirty="0" smtClean="0"/>
              <a:t>Clumsy Physical Appearance.</a:t>
            </a:r>
          </a:p>
          <a:p>
            <a:r>
              <a:rPr lang="en-US" dirty="0" smtClean="0"/>
              <a:t>Suffer from motor </a:t>
            </a:r>
            <a:r>
              <a:rPr lang="en-US" dirty="0" err="1" smtClean="0"/>
              <a:t>incoordination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Dull, affable and vacuous Personality.</a:t>
            </a:r>
          </a:p>
          <a:p>
            <a:r>
              <a:rPr lang="en-US" dirty="0" smtClean="0"/>
              <a:t>Regarded as </a:t>
            </a:r>
            <a:r>
              <a:rPr lang="en-US" i="1" dirty="0" smtClean="0"/>
              <a:t>‘trainable</a:t>
            </a:r>
            <a:r>
              <a:rPr lang="en-US" dirty="0" smtClean="0"/>
              <a:t>’ instead of being ‘</a:t>
            </a:r>
            <a:r>
              <a:rPr lang="en-US" i="1" dirty="0" smtClean="0"/>
              <a:t>educable’.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/>
              <a:t>Moderate Mental Retardation: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Show signs of retardation in almost all areas of development, from early infancy or childhood.</a:t>
            </a:r>
          </a:p>
          <a:p>
            <a:r>
              <a:rPr lang="en-US" dirty="0" smtClean="0"/>
              <a:t>Manage to speak but rate of learning is very slow.</a:t>
            </a:r>
          </a:p>
          <a:p>
            <a:r>
              <a:rPr lang="en-US" dirty="0" smtClean="0"/>
              <a:t>Unable to do any work that requires initiative, originality, abstract thinking, memory or consistent attention.</a:t>
            </a:r>
          </a:p>
          <a:p>
            <a:r>
              <a:rPr lang="en-US" dirty="0" smtClean="0"/>
              <a:t>Cannot be expected to acquire the basic skills of reading and writing.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Moderate Mental Retardation: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With early diagnosis, parental help and adequate training and support, most of the moderately retarded can achieve considerable independence  in all spheres of life. </a:t>
            </a:r>
          </a:p>
          <a:p>
            <a:r>
              <a:rPr lang="en-US" dirty="0" smtClean="0"/>
              <a:t>Require constant supervision and support and need institutionalization depending on their general level of adaptive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Approximately 10% of the totally mentally </a:t>
            </a:r>
            <a:r>
              <a:rPr lang="en-US" i="1" dirty="0" smtClean="0">
                <a:solidFill>
                  <a:srgbClr val="FF0000"/>
                </a:solidFill>
              </a:rPr>
              <a:t>retarded children belong </a:t>
            </a:r>
            <a:r>
              <a:rPr lang="en-US" i="1" dirty="0" smtClean="0">
                <a:solidFill>
                  <a:srgbClr val="FF0000"/>
                </a:solidFill>
              </a:rPr>
              <a:t>to this Category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To be continued in Next Lecture……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</TotalTime>
  <Words>414</Words>
  <Application>Microsoft Office PowerPoint</Application>
  <PresentationFormat>On-screen Show (4:3)</PresentationFormat>
  <Paragraphs>50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CHILDHOOD AND GROWING UP</vt:lpstr>
      <vt:lpstr>CHILDHOOD AND GROWING UP</vt:lpstr>
      <vt:lpstr>Mild Retardation: Characteristics</vt:lpstr>
      <vt:lpstr>Mild Retardation : Characteristics</vt:lpstr>
      <vt:lpstr>Moderate Mental Retardation: Characteristics</vt:lpstr>
      <vt:lpstr>Moderate Mental Retardation: Characteristics</vt:lpstr>
      <vt:lpstr>Moderate Mental Retardation: Characteristics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Mild Retardation</dc:title>
  <dc:creator>Abc</dc:creator>
  <cp:lastModifiedBy>Abc</cp:lastModifiedBy>
  <cp:revision>13</cp:revision>
  <dcterms:created xsi:type="dcterms:W3CDTF">2006-08-16T00:00:00Z</dcterms:created>
  <dcterms:modified xsi:type="dcterms:W3CDTF">2020-03-24T11:34:33Z</dcterms:modified>
</cp:coreProperties>
</file>